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2" r:id="rId48"/>
    <p:sldId id="303" r:id="rId49"/>
    <p:sldId id="304" r:id="rId50"/>
    <p:sldId id="300" r:id="rId51"/>
    <p:sldId id="301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FFA5B5-51A5-4559-93EF-E1A70C241CBC}" v="25" dt="2021-03-12T05:03:40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F9F1-96F8-40DA-AEAF-6C7F1DEB4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C568A-6A0E-45FE-B1F5-1B72E0082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AA6A-AEAF-46A8-9D14-3300727A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5FDA1-3979-482E-B602-351D932D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F0B4-29EA-4160-BA26-D656B2E5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35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5414-EAE5-4A58-9330-A5522CAF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29C2B-5B85-483E-84CB-C9168D61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9954B-2A64-48E2-B7E5-85B72F96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11D35-EDDF-4853-928E-70D2DC8C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CFCA8-5AAB-42B8-96E3-72A06D23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34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C45C8-727B-495D-88B7-7135DB1C1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BE06A-F3AB-47E6-88DF-C62710007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5855F-D487-4890-9F02-98AD46AF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23FE-DA4C-4A66-9383-475EE759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D0AFF-7B59-4608-AC1F-857DCE3B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622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665C-8381-4A8E-8211-1201DD2B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1739-27BE-45B4-BEA4-8C93B6D3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22C2A-8403-4DE6-A27A-92D41C69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43867-D45E-4BE6-A2D3-264F76D8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2C4A-A850-4FA5-A871-AB9823E8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819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D26A-08B5-44A1-9099-75204EA5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EB2C8-E138-4520-BCB5-1BAC0B350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8774-5367-4166-9D3B-86F9F430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B5441-BAF5-4990-AA65-A1C6A581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B8962-2F6E-40AD-8BE7-BDBA9C6F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394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576B1-3B38-40BA-9AD3-8C6B68B0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0F81-5939-44AC-8891-47CE5DA00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246FB-E16E-40CA-B81D-FC6905E62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7D260-8959-4A7B-BB95-EF634530D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927AF-E0A1-49CA-BE8E-38D22707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C7666-0BD5-46BF-91B3-B6F08FBF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126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1FD47-831C-4AFD-8618-30B7DE1B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C8F86-20E3-4515-8E58-BC5E4AFAF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5D3E6-9786-4B32-B2D6-018EC782E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BF2D1-0D68-4F16-8AE7-B299FC794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06090-5251-41B7-AF8B-F9F86F6F0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F1BB8-8944-4A1C-8E76-E284BDBEA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2C5869-74A6-413F-924D-A33B6C03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AD05F-54F3-4A5E-9746-D8C5BFAE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79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B399-D81C-4847-A2A7-D6A55221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F7706-C705-4CA8-A805-63948DA6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08EC2-1BC1-4FFB-96F3-9C8154B5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5734E-B21E-406C-9BB0-4B9784BF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88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D5666-C859-4A8F-B52B-6A1450C4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9C551-86B2-46FF-A700-6D071E81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E9E70-B815-4F54-AD07-CB90A537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28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99F0-DBFE-40F4-ACB9-35CDB6CD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DFE3-7B90-4928-9DB2-1881E059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B332F-5568-4363-9640-301F9C41C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81A50-9B32-4263-A51B-95CDDC11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A8DCB-BAE6-44E3-9B0B-BD45FC25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35C3-7203-47F5-A693-4163B90D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2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FA0B-4614-4C61-99F4-742117E0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D3F3A-1115-43F4-94D8-C1DD23E40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371E1-F476-469B-AD41-E39FE8425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40659-AC29-4404-99A6-7A128A40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B16B6-3667-412F-B8A9-1F913E14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D998D-4440-4D81-84C3-29228592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91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8D5BF-DF69-4045-AB2F-000ADFFA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874E9-71F0-4113-A1AC-592E7D55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ACCB-D905-4807-B830-9EC74D718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F2554-3B75-42C3-8912-EBD916B81FFA}" type="datetimeFigureOut">
              <a:rPr lang="en-CA" smtClean="0"/>
              <a:t>2021-03-12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E8C48-57AD-4BD2-BC51-0AE31E567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E375C-113B-4CF9-B7FF-6EC74DA6C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60CE4-B507-4636-AB60-F8EFB9491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75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mzsWxPLIO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B1A66027-FAD2-425D-ADE6-54FFEA462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329AC-238B-47DD-8B78-7A52C02C9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COIS 3320: Fundamentals of Operating Systems</a:t>
            </a:r>
            <a:endParaRPr lang="en-CA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44B2C-67C5-4576-BD0D-7A1370CE6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Alaadin Addas</a:t>
            </a:r>
          </a:p>
          <a:p>
            <a:r>
              <a:rPr lang="en-US" sz="2200">
                <a:solidFill>
                  <a:srgbClr val="FFFFFF"/>
                </a:solidFill>
              </a:rPr>
              <a:t>Week 8</a:t>
            </a:r>
          </a:p>
          <a:p>
            <a:r>
              <a:rPr lang="en-US" sz="2200">
                <a:solidFill>
                  <a:srgbClr val="FFFFFF"/>
                </a:solidFill>
              </a:rPr>
              <a:t>Memory Management</a:t>
            </a:r>
            <a:endParaRPr lang="en-CA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5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C98E-227A-4A96-85E3-DF3F4403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V.S Physical Memory – Visualization -4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DDAD-D1AB-4D8E-8BF7-22545E6E0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92596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program may be copied to a contiguous region of physical memory when needed for execution. Logical space [0 : 127] is copied to memory locations [500 : 627]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D4D51-C3A0-4735-A130-C161475C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753" y="3013788"/>
            <a:ext cx="3524493" cy="33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3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E45C-7DB8-4FCA-BDDC-3348D8B6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V.S Physical Memory – Visualization -5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941A-430B-4841-B90E-F8CD43F82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10" y="1690688"/>
            <a:ext cx="11903979" cy="100146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program can also be copied to multiple disjoint regions of physical memory. The space [0 : 299] is mapped to the regions [0 : 99] and [700 : 899]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E789F-9E78-4365-982B-E6FB88AD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282" y="2772722"/>
            <a:ext cx="3609434" cy="37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8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4413C-3478-41D5-9D48-F28F5A74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Program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72DF-909C-41EE-84D2-18BEAECA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200"/>
              <a:t>A source module is a program or a program component written in a symbolic language, like C, or an assembly language, that must be translated by a compiler or assembler into executable machine code.</a:t>
            </a:r>
          </a:p>
          <a:p>
            <a:r>
              <a:rPr lang="en-US" sz="2200"/>
              <a:t>An object module is the machine-language output of a compiler or assembler generated from a source module.</a:t>
            </a:r>
          </a:p>
          <a:p>
            <a:pPr lvl="1"/>
            <a:r>
              <a:rPr lang="en-US" sz="2200"/>
              <a:t>An object module may be self-contained and executable or multiple object modules may be linked together into a load module by a linker or linkage editor.</a:t>
            </a:r>
          </a:p>
          <a:p>
            <a:r>
              <a:rPr lang="en-US" sz="2200"/>
              <a:t>A load module is a program or combination of programs in a form ready to be loaded into main memory and executed.</a:t>
            </a:r>
            <a:endParaRPr lang="en-CA" sz="2200"/>
          </a:p>
        </p:txBody>
      </p:sp>
    </p:spTree>
    <p:extLst>
      <p:ext uri="{BB962C8B-B14F-4D97-AF65-F5344CB8AC3E}">
        <p14:creationId xmlns:p14="http://schemas.microsoft.com/office/powerpoint/2010/main" val="236790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4618-8FF4-4541-B3F0-01E9D9A4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Transformations – Visualization – 1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121B-8096-4F79-859E-35CAD632F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0380" cy="86724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/>
              <a:t>A program consists of one or more source modules written in a high-level language or assembly language. Type yes in the chat if you would like to program in MIPS again.</a:t>
            </a:r>
          </a:p>
          <a:p>
            <a:pPr marL="0" indent="0" algn="ctr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79F00-B820-40E6-AC7C-EC73BC98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36" y="2827803"/>
            <a:ext cx="2850794" cy="32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5713-375F-493F-8866-67305F27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Transformations – Visualization –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98738-5F69-4819-84E4-2D7DC21A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2222" cy="81690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Each module is translated separately into an object module using a compiler or assembler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8FB49-A2F2-4625-8B4C-5BE1180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3242126"/>
            <a:ext cx="42291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2098-3668-4AC5-AD7B-251ABB8A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Transformations – Visualization – 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85C5-C0CD-40D8-B6E6-2A8C6A85A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368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Object modules are combined into a load module by a linker. The load module is kept on disk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69B1E-A779-47B2-9352-22BA71CD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3352538"/>
            <a:ext cx="57721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987A-3F44-4699-A87E-9ED8F81E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Program Transformations – Visualization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0CB93-A0A6-4749-941D-25459E4A3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1825625"/>
            <a:ext cx="11501306" cy="5652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Prior to execution, the load module is copied to physical memory by a loader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BCA62-30F4-4F6F-8B77-3F003276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3147095"/>
            <a:ext cx="77438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066F-B00D-4B70-9FD4-F788839D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Program Transformations – Visualization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D3CC-7265-41F3-99A1-8D2E83309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6112" cy="8588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Various system libraries, in the form of object modules, may be included in the load module by the linker, the loader, or during execution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4C3C0-CDA9-41A0-B61B-324EBE9D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65009"/>
            <a:ext cx="77724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8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8298E-D100-4259-BD80-AC3176ED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Relocation &amp; Address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58F1-AC06-4768-AC4D-39538245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000"/>
              <a:t>Since the physical addresses of the program components are not known until load time, the compiler/assembler and the linker assume logical address spaces starting with address 0. </a:t>
            </a:r>
          </a:p>
          <a:p>
            <a:pPr lvl="1"/>
            <a:r>
              <a:rPr lang="en-US" sz="2000"/>
              <a:t>During each step of the program transformation, the logical addresses of instructions and data may be changing. </a:t>
            </a:r>
          </a:p>
          <a:p>
            <a:pPr lvl="1"/>
            <a:r>
              <a:rPr lang="en-US" sz="2000"/>
              <a:t>Only during the final step of program loading are all logical address bound to actual physical address in memory.</a:t>
            </a:r>
          </a:p>
          <a:p>
            <a:r>
              <a:rPr lang="en-US" sz="2000"/>
              <a:t>Program relocation is the act of moving a program component from one address space to another. </a:t>
            </a:r>
          </a:p>
          <a:p>
            <a:pPr lvl="1"/>
            <a:r>
              <a:rPr lang="en-US" sz="2000"/>
              <a:t>The relocation may be </a:t>
            </a:r>
            <a:r>
              <a:rPr lang="en-US" sz="2000" b="1"/>
              <a:t>between two logical address spaces </a:t>
            </a:r>
            <a:r>
              <a:rPr lang="en-US" sz="2000"/>
              <a:t>or </a:t>
            </a:r>
            <a:r>
              <a:rPr lang="en-US" sz="2000" b="1"/>
              <a:t>from a logical address space to a physical address space</a:t>
            </a:r>
            <a:r>
              <a:rPr lang="en-US" sz="2000"/>
              <a:t>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831697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639AB-7DA1-443E-A1B4-10ECD21C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Relocation &amp; Address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B985-FE9B-4F03-9174-A666F77B5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b="1"/>
              <a:t>Static relocation </a:t>
            </a:r>
            <a:r>
              <a:rPr lang="en-US" sz="2400"/>
              <a:t>binds all logical addresses to physical addresses prior to execution.</a:t>
            </a:r>
          </a:p>
          <a:p>
            <a:r>
              <a:rPr lang="en-US" sz="2400" b="1"/>
              <a:t>Dynamic relocation </a:t>
            </a:r>
            <a:r>
              <a:rPr lang="en-US" sz="2400"/>
              <a:t>postpones the binding of a logical address to a physical address until the addressed item is accessed during execution.</a:t>
            </a:r>
          </a:p>
          <a:p>
            <a:endParaRPr lang="en-US" sz="2400"/>
          </a:p>
          <a:p>
            <a:endParaRPr lang="en-US" sz="2400"/>
          </a:p>
          <a:p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19646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625B3-3862-4571-8313-3FD5509E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Overview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0F822-7828-48C5-8C22-93F3A9C2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1700"/>
              <a:t>Announcements/Reminders</a:t>
            </a:r>
          </a:p>
          <a:p>
            <a:r>
              <a:rPr lang="en-US" sz="1700"/>
              <a:t>Recap</a:t>
            </a:r>
          </a:p>
          <a:p>
            <a:r>
              <a:rPr lang="en-US" sz="1700"/>
              <a:t>Memory Management</a:t>
            </a:r>
          </a:p>
          <a:p>
            <a:pPr lvl="1"/>
            <a:r>
              <a:rPr lang="en-US" sz="1700"/>
              <a:t>Requirements for Efficient Memory Management</a:t>
            </a:r>
          </a:p>
          <a:p>
            <a:pPr lvl="1"/>
            <a:r>
              <a:rPr lang="en-US" sz="1700"/>
              <a:t>Managing Insufficient Memory</a:t>
            </a:r>
          </a:p>
          <a:p>
            <a:pPr lvl="1"/>
            <a:r>
              <a:rPr lang="en-US" sz="1700"/>
              <a:t>Paging</a:t>
            </a:r>
          </a:p>
          <a:p>
            <a:pPr lvl="1"/>
            <a:r>
              <a:rPr lang="en-US" sz="1700"/>
              <a:t>Segmentation &amp; Paging</a:t>
            </a:r>
          </a:p>
          <a:p>
            <a:r>
              <a:rPr lang="en-US" sz="1700"/>
              <a:t>Summary</a:t>
            </a:r>
          </a:p>
          <a:p>
            <a:r>
              <a:rPr lang="en-US" sz="1700"/>
              <a:t>Report</a:t>
            </a:r>
          </a:p>
          <a:p>
            <a:r>
              <a:rPr lang="en-US" sz="1700"/>
              <a:t>Lab 3</a:t>
            </a:r>
            <a:endParaRPr lang="en-CA" sz="1700"/>
          </a:p>
        </p:txBody>
      </p:sp>
    </p:spTree>
    <p:extLst>
      <p:ext uri="{BB962C8B-B14F-4D97-AF65-F5344CB8AC3E}">
        <p14:creationId xmlns:p14="http://schemas.microsoft.com/office/powerpoint/2010/main" val="3786300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A39E-4A9C-473D-A104-C07BDBAC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831" cy="1325563"/>
          </a:xfrm>
        </p:spPr>
        <p:txBody>
          <a:bodyPr/>
          <a:lstStyle/>
          <a:p>
            <a:r>
              <a:rPr lang="en-US" dirty="0"/>
              <a:t>Static V.S. Dynamic Relocation – Visualization -1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64F22-5847-4EFE-8254-EEB78BAE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79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A program consists of multiple source modules, each written in a high-level language. Module S defines a variable </a:t>
            </a:r>
            <a:r>
              <a:rPr lang="en-US" dirty="0" err="1"/>
              <a:t>i</a:t>
            </a:r>
            <a:r>
              <a:rPr lang="en-US" dirty="0"/>
              <a:t>, which is later assigned a value. Function f resides in a different module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1E073-44E2-42C6-9995-8C08D8EC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37" y="3188530"/>
            <a:ext cx="2066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6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31D1-8B41-4D9B-9D8D-BEF57530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6722" cy="1325563"/>
          </a:xfrm>
        </p:spPr>
        <p:txBody>
          <a:bodyPr/>
          <a:lstStyle/>
          <a:p>
            <a:r>
              <a:rPr lang="en-US" dirty="0"/>
              <a:t>Static V.S. Dynamic Relocation – Visualization -2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4E12E-24FE-4B8B-BFCF-B6D6A29A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compiler assumes a logical address 0 and assigns </a:t>
            </a:r>
            <a:r>
              <a:rPr lang="en-US" dirty="0" err="1"/>
              <a:t>i</a:t>
            </a:r>
            <a:r>
              <a:rPr lang="en-US" dirty="0"/>
              <a:t> to address 20. The store instruction </a:t>
            </a:r>
            <a:r>
              <a:rPr lang="en-US" b="1" dirty="0" err="1"/>
              <a:t>st</a:t>
            </a:r>
            <a:r>
              <a:rPr lang="en-US" dirty="0"/>
              <a:t> then references location 20. The location of f is unknown and is kept as a symbolic external reference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E2B5D-E55E-4D85-B42F-2BC708E1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87" y="3359921"/>
            <a:ext cx="35528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39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3AB0-187C-4B6B-B58B-6B90D5E2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9275" cy="1325563"/>
          </a:xfrm>
        </p:spPr>
        <p:txBody>
          <a:bodyPr/>
          <a:lstStyle/>
          <a:p>
            <a:r>
              <a:rPr lang="en-US" dirty="0"/>
              <a:t>Static V.S. Dynamic Relocation – Visualization -3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D01C1-1BD3-4C56-AD56-074CA90CF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1" y="1825625"/>
            <a:ext cx="11635530" cy="12279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The linker also assumes a logical starting address of 0 and combines all object modules into one load module. S is relocated to reflect the starting address 100. The call now refers to the start of f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7E003-9C7A-443C-85C0-2005F3E6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883" y="3268560"/>
            <a:ext cx="48863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1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B39A-EA90-42A3-9B38-BF55525E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5778" cy="1325563"/>
          </a:xfrm>
        </p:spPr>
        <p:txBody>
          <a:bodyPr/>
          <a:lstStyle/>
          <a:p>
            <a:r>
              <a:rPr lang="en-US" dirty="0"/>
              <a:t>Static V.S. Dynamic Relocation – Visualization - 4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6D17-9875-44A8-A10C-5FA64329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118602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With static relocation, the loader must adjust all logical addresses to physical addresses when copying the module into memory at the starting physical address of 1000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5E265-CE01-4D09-B302-56D6B45B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3429000"/>
            <a:ext cx="62579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7631-A308-41A1-B290-ECF08D23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666" cy="1325563"/>
          </a:xfrm>
        </p:spPr>
        <p:txBody>
          <a:bodyPr/>
          <a:lstStyle/>
          <a:p>
            <a:r>
              <a:rPr lang="en-US" dirty="0"/>
              <a:t>Static V.S. Dynamic Relocation – Visualization - 5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C6DF0-C9A7-4FF2-8575-3ED3783E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69" y="1825625"/>
            <a:ext cx="11660697" cy="8840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With dynamic relocation, the load module is copied into memory also starting at address 1000 but without any changes to the addresses in the code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4DB67-DC5C-4A60-90F1-E59874B7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650" y="2844581"/>
            <a:ext cx="4192653" cy="37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8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596A-4270-40D7-AC24-131D84A4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3499" cy="1325563"/>
          </a:xfrm>
        </p:spPr>
        <p:txBody>
          <a:bodyPr/>
          <a:lstStyle/>
          <a:p>
            <a:r>
              <a:rPr lang="en-US" dirty="0"/>
              <a:t>Static V.S. Dynamic Relocation – Visualization - 6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6FA6-CE74-42D6-830D-B35C4D96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56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Relocation is done at runtime by adding the starting address 1000 to every address when referenced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111F7-2DB0-42B2-A150-A0B02128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083" y="2903125"/>
            <a:ext cx="4383833" cy="348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F1B92-6D4C-4384-9977-8D6CF453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Relocation Registers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12328-250B-468D-BE81-63C4A361F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200"/>
              <a:t>A relocation register is a special register that contains the physical starting address of a program or program component in memory.</a:t>
            </a:r>
          </a:p>
          <a:p>
            <a:r>
              <a:rPr lang="en-US" sz="2200"/>
              <a:t>Most programs consist of 3 main components: code, static data, and dynamic data.</a:t>
            </a:r>
          </a:p>
          <a:p>
            <a:pPr lvl="1"/>
            <a:r>
              <a:rPr lang="en-US" sz="2200"/>
              <a:t> A simple memory management scheme treats the 3 components as one unit, which must be moved into one contiguous area of memory. </a:t>
            </a:r>
          </a:p>
          <a:p>
            <a:pPr lvl="1"/>
            <a:r>
              <a:rPr lang="en-US" sz="2200"/>
              <a:t>Dynamic relocation can be implemented using a single relocation register, which is loaded with the program's starting address. </a:t>
            </a:r>
          </a:p>
          <a:p>
            <a:pPr lvl="1"/>
            <a:r>
              <a:rPr lang="en-US" sz="2200"/>
              <a:t>The register content is then added automatically by the CPU to every logical address of the program to generate the physical address.</a:t>
            </a:r>
            <a:endParaRPr lang="en-CA" sz="2200"/>
          </a:p>
        </p:txBody>
      </p:sp>
    </p:spTree>
    <p:extLst>
      <p:ext uri="{BB962C8B-B14F-4D97-AF65-F5344CB8AC3E}">
        <p14:creationId xmlns:p14="http://schemas.microsoft.com/office/powerpoint/2010/main" val="4196768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FEE76-1F3A-4131-9084-52163FE8B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Free Space Management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C1B2-C4F9-4325-878B-83C9CD49B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As programs are moved into and out of memory at runtime, the memory space becomes a checkerboard of free and occupied areas of different sizes. </a:t>
            </a:r>
          </a:p>
          <a:p>
            <a:pPr lvl="1"/>
            <a:r>
              <a:rPr lang="en-US" dirty="0"/>
              <a:t>The OS keeps track of all free spaces, referred to as holes, using a linked list and must find a hole of appropriate size whenever a new program component is to be loaded into memory.</a:t>
            </a:r>
          </a:p>
          <a:p>
            <a:r>
              <a:rPr lang="en-US" sz="2400"/>
              <a:t>The OS must also coalesce any neighboring holes resulting from the removal of programs from memory to prevent the memory from becoming a fragmented collection of increasingly smaller holes.</a:t>
            </a: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1388914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3ECFB-2267-4D84-B546-80F95AEB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Free Space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6DE88-6B01-4A1C-81DB-26E4B0931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1700"/>
              <a:t>Different search strategies have been explored:</a:t>
            </a:r>
          </a:p>
          <a:p>
            <a:pPr lvl="1"/>
            <a:r>
              <a:rPr lang="en-US" sz="1700" b="1"/>
              <a:t>First-fit</a:t>
            </a:r>
            <a:r>
              <a:rPr lang="en-US" sz="1700"/>
              <a:t> always starts the search from the beginning of the list and allocates the first hole large enough to accommodate the request.</a:t>
            </a:r>
          </a:p>
          <a:p>
            <a:pPr lvl="1"/>
            <a:r>
              <a:rPr lang="en-US" sz="1700" b="1"/>
              <a:t>Next-fit</a:t>
            </a:r>
            <a:r>
              <a:rPr lang="en-US" sz="1700"/>
              <a:t> starts each search at the point of the last allocation.</a:t>
            </a:r>
          </a:p>
          <a:p>
            <a:pPr lvl="1"/>
            <a:r>
              <a:rPr lang="en-US" sz="1700" b="1"/>
              <a:t>Best-fit</a:t>
            </a:r>
            <a:r>
              <a:rPr lang="en-US" sz="1700"/>
              <a:t> searches the entire list and chooses the smallest hole large enough to accommodate the request.</a:t>
            </a:r>
          </a:p>
          <a:p>
            <a:pPr lvl="1"/>
            <a:r>
              <a:rPr lang="en-US" sz="1700" b="1"/>
              <a:t>Worst-fit</a:t>
            </a:r>
            <a:r>
              <a:rPr lang="en-US" sz="1700"/>
              <a:t> takes the opposite approach from best-fit by always choosing the largest available hole for any request.</a:t>
            </a:r>
          </a:p>
          <a:p>
            <a:r>
              <a:rPr lang="en-US" sz="1700"/>
              <a:t>Which one is best?</a:t>
            </a:r>
          </a:p>
          <a:p>
            <a:pPr lvl="1"/>
            <a:r>
              <a:rPr lang="en-US" sz="1700"/>
              <a:t>It depends.</a:t>
            </a:r>
          </a:p>
          <a:p>
            <a:pPr lvl="1"/>
            <a:r>
              <a:rPr lang="en-US" sz="1700"/>
              <a:t>The choice depends on the average request size relative to the memory size, and the variance of request sizes.</a:t>
            </a:r>
            <a:endParaRPr lang="en-CA" sz="1700"/>
          </a:p>
        </p:txBody>
      </p:sp>
    </p:spTree>
    <p:extLst>
      <p:ext uri="{BB962C8B-B14F-4D97-AF65-F5344CB8AC3E}">
        <p14:creationId xmlns:p14="http://schemas.microsoft.com/office/powerpoint/2010/main" val="2082539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652D28-F67B-41E6-8EE3-A0B2256C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First Fit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1066F-2DF5-4425-957B-DDB56175F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582" y="3277275"/>
            <a:ext cx="4053545" cy="1993574"/>
          </a:xfrm>
        </p:spPr>
        <p:txBody>
          <a:bodyPr>
            <a:normAutofit/>
          </a:bodyPr>
          <a:lstStyle/>
          <a:p>
            <a:r>
              <a:rPr lang="en-US" sz="2400" dirty="0"/>
              <a:t>If a program requests a block of size 30, where would it go according to this memory visualization using the first fit algorithm?</a:t>
            </a:r>
            <a:endParaRPr lang="en-CA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1E10CE-E010-4D20-80A6-9FD91A924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64" b="-1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10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04FEF-6D59-4C38-AFF6-E3F15D15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Announcements/Reminders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DB3A-1A62-401B-8D87-3C8A97A16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Assignment 2 is due by tonight (12</a:t>
            </a:r>
            <a:r>
              <a:rPr lang="en-US" sz="2400" baseline="30000"/>
              <a:t>th</a:t>
            </a:r>
            <a:r>
              <a:rPr lang="en-US" sz="2400"/>
              <a:t> of March).</a:t>
            </a:r>
          </a:p>
          <a:p>
            <a:pPr lvl="1"/>
            <a:r>
              <a:rPr lang="en-US" dirty="0"/>
              <a:t>Remember you have until the 14</a:t>
            </a:r>
            <a:r>
              <a:rPr lang="en-US" baseline="30000" dirty="0"/>
              <a:t>th</a:t>
            </a:r>
            <a:r>
              <a:rPr lang="en-US" dirty="0"/>
              <a:t> of March by 11:59PM to submit it with no late penalty.</a:t>
            </a:r>
          </a:p>
          <a:p>
            <a:r>
              <a:rPr lang="en-US" sz="2400"/>
              <a:t>We will discuss the details of the report today.</a:t>
            </a:r>
          </a:p>
          <a:p>
            <a:r>
              <a:rPr lang="en-US" sz="2400"/>
              <a:t>The course drop deadline is on the 15</a:t>
            </a:r>
            <a:r>
              <a:rPr lang="en-US" sz="2400" baseline="30000"/>
              <a:t>th</a:t>
            </a:r>
            <a:r>
              <a:rPr lang="en-US" sz="2400"/>
              <a:t> of March.</a:t>
            </a:r>
          </a:p>
          <a:p>
            <a:pPr lvl="1"/>
            <a:r>
              <a:rPr lang="en-US" dirty="0"/>
              <a:t>You already have 35% of your grade (A1 – 10%, Midterm – 15%, 2 Labs – 10%)</a:t>
            </a:r>
          </a:p>
          <a:p>
            <a:pPr lvl="1"/>
            <a:r>
              <a:rPr lang="en-US" dirty="0"/>
              <a:t>You have enough of your grade to determine how you are doing in the course.</a:t>
            </a:r>
          </a:p>
          <a:p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6704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6B45F-E13E-4DE2-AF15-070EAA85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Next Fit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BF4F-6BBD-4E9D-8127-7F954E31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4380033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If a program requests a block of size 10, where would it go according to this memory visualization using the next fit algorithm?</a:t>
            </a:r>
            <a:endParaRPr lang="en-CA" sz="2400" dirty="0"/>
          </a:p>
          <a:p>
            <a:endParaRPr lang="en-CA" sz="24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51AB652E-61A4-46E1-86AE-F44D9A77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91" y="2543175"/>
            <a:ext cx="3920898" cy="35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10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EFCF0-F7F2-4AF8-93A4-1E850083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Next Fit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3E28C-1AC8-42BF-ABE9-D05DF2761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5" y="2490436"/>
            <a:ext cx="5313094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same program now requests a block of size 20, where would it go according to this memory visualization using the next fit algorithm?</a:t>
            </a:r>
            <a:endParaRPr lang="en-CA" sz="2400" dirty="0"/>
          </a:p>
          <a:p>
            <a:endParaRPr lang="en-CA" sz="2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DD0872D-8FC4-498D-B5C1-B30F91572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19" y="2416088"/>
            <a:ext cx="4721289" cy="426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158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33EAD8-9E37-4164-B12D-7A2C4D4D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Best Fit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2782-98A5-4440-BAD7-C8D3397E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704" y="3137616"/>
            <a:ext cx="4053545" cy="2302132"/>
          </a:xfrm>
        </p:spPr>
        <p:txBody>
          <a:bodyPr>
            <a:normAutofit/>
          </a:bodyPr>
          <a:lstStyle/>
          <a:p>
            <a:r>
              <a:rPr lang="en-US" sz="2400" dirty="0"/>
              <a:t>A program requests a block size of 10 where would it go according to this memory visualization under the best fit algorithm?</a:t>
            </a:r>
            <a:endParaRPr lang="en-CA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826C9D-D40C-4531-A0C9-D03CC128E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" r="-5" b="-5"/>
          <a:stretch/>
        </p:blipFill>
        <p:spPr bwMode="auto">
          <a:xfrm>
            <a:off x="5846965" y="250699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694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D5B8E0-BD01-4749-BA2C-79B80EA3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Worst Fit</a:t>
            </a:r>
            <a:endParaRPr lang="en-CA" sz="40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AA5B0-DDAE-4CBF-844B-E9B1326D30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59" y="5076085"/>
            <a:ext cx="1551563" cy="1736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4583D-7B27-4625-AFA4-F92AC54C3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948" y="3117852"/>
            <a:ext cx="5471529" cy="2095502"/>
          </a:xfrm>
        </p:spPr>
        <p:txBody>
          <a:bodyPr>
            <a:normAutofit/>
          </a:bodyPr>
          <a:lstStyle/>
          <a:p>
            <a:r>
              <a:rPr lang="en-US" sz="2400" dirty="0"/>
              <a:t>A program requests a block size of 20 where would it go according to this memory visualization under the worst fit algorithm?</a:t>
            </a:r>
          </a:p>
          <a:p>
            <a:r>
              <a:rPr lang="en-US" sz="2400" dirty="0"/>
              <a:t>Why does worst fit even exit?</a:t>
            </a:r>
            <a:endParaRPr lang="en-CA" sz="2400" dirty="0"/>
          </a:p>
          <a:p>
            <a:endParaRPr lang="en-CA" sz="2400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AA6DED81-1663-48FB-A8A7-B17559547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696" y="2681732"/>
            <a:ext cx="5150680" cy="377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359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C32FB-8389-4B49-9120-8333E9C7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Managing Insufficient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A466-0078-4BFE-AD69-E43335315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While memory size has been increasing, so has demand for the memory! </a:t>
            </a:r>
          </a:p>
          <a:p>
            <a:r>
              <a:rPr lang="en-US" sz="2400" b="1"/>
              <a:t>External memory fragmentation </a:t>
            </a:r>
            <a:r>
              <a:rPr lang="en-US" sz="2400"/>
              <a:t>is the loss of usable memory space due to holes between allocated blocks of variable sizes.</a:t>
            </a:r>
          </a:p>
          <a:p>
            <a:pPr lvl="1"/>
            <a:r>
              <a:rPr lang="en-US" b="1" dirty="0"/>
              <a:t>The 50% rule </a:t>
            </a:r>
            <a:r>
              <a:rPr lang="en-US" dirty="0"/>
              <a:t>states that, if the probability of finding an exact match for a request approaches 0, one third of all memory partitions are holes and two thirds are occupied blocks. </a:t>
            </a:r>
          </a:p>
          <a:p>
            <a:pPr lvl="1"/>
            <a:r>
              <a:rPr lang="en-US" dirty="0"/>
              <a:t>Formally, n = 0.5 m, where n is the number of holes and m is the number of occupied blocks.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7528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5CD56-F75A-43EB-82F4-8D57EF2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Swapping &amp; Memory Compaction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C6909-45FA-47A7-B2F4-FE4C61CE6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When no hole large enough for a request is available, the process can either be delayed until more memory is released or two possible actions may be taken to create more space:</a:t>
            </a:r>
          </a:p>
          <a:p>
            <a:pPr lvl="1"/>
            <a:r>
              <a:rPr lang="en-US" dirty="0"/>
              <a:t>Swapping is the temporary removal of a module from memory. The module is saved on a disk and later moved back to memory. Dynamic relocation is necessary so that the module can be placed into a different location without modification. OR</a:t>
            </a:r>
          </a:p>
          <a:p>
            <a:pPr lvl="1"/>
            <a:r>
              <a:rPr lang="en-US" dirty="0"/>
              <a:t>Memory compaction is the systematic shifting of modules in memory, generally in one direction, to consolidate multiple disjoint holes into one larger hole.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415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01D9B-E651-462B-9773-8CF90788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Dynamic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EFEB9-C4E2-46D7-A880-F77C125AF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000"/>
              <a:t>Linking is the act of resolving external references among object modules and can be done statically, before loading, or dynamically, while the program is already executing.</a:t>
            </a:r>
          </a:p>
          <a:p>
            <a:pPr lvl="1"/>
            <a:r>
              <a:rPr lang="en-US" sz="2000"/>
              <a:t>A program typically comprises many modules, not all of which are needed during every run. </a:t>
            </a:r>
          </a:p>
          <a:p>
            <a:pPr lvl="1"/>
            <a:r>
              <a:rPr lang="en-US" sz="2000"/>
              <a:t>Most programs also link to systems libraries, many of which are rarely invoked. </a:t>
            </a:r>
          </a:p>
          <a:p>
            <a:pPr lvl="1"/>
            <a:r>
              <a:rPr lang="en-US" sz="2000"/>
              <a:t>When modules are linked statically, they all must be in memory during execution.</a:t>
            </a:r>
          </a:p>
          <a:p>
            <a:pPr lvl="1"/>
            <a:r>
              <a:rPr lang="en-US" sz="2000"/>
              <a:t>Dynamic linking improves memory utilization by postponing the linking and loading of any module until the module is actually needed during execution.</a:t>
            </a:r>
          </a:p>
          <a:p>
            <a:pPr lvl="2"/>
            <a:r>
              <a:rPr lang="en-US" dirty="0"/>
              <a:t>Think of DLLs!</a:t>
            </a:r>
          </a:p>
          <a:p>
            <a:pPr lvl="1"/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138287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A5428-286E-41C2-974E-BF371D45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Dynamic Sharing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65DD5-9887-4231-90D2-2CF195CE6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Sharing is the act of linking the same copy of a module to multiple other modules. </a:t>
            </a:r>
          </a:p>
          <a:p>
            <a:pPr lvl="1"/>
            <a:r>
              <a:rPr lang="en-US" dirty="0"/>
              <a:t>Sharing improves memory utilization by allowing multiple processes to share common routines or services (Ex: compilers, editors, word processors), or common data (Ex: dictionaries). </a:t>
            </a:r>
          </a:p>
          <a:p>
            <a:pPr lvl="1"/>
            <a:r>
              <a:rPr lang="en-US" dirty="0"/>
              <a:t>Sharing is possible under both static and dynamic linking.</a:t>
            </a:r>
          </a:p>
          <a:p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1074356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774AF-8EAA-40CD-B455-2DE7708B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Paging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6FEAF-3F88-4770-A5DB-D8C991184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A </a:t>
            </a:r>
            <a:r>
              <a:rPr lang="en-US" sz="2400" b="1"/>
              <a:t>page</a:t>
            </a:r>
            <a:r>
              <a:rPr lang="en-US" sz="2400"/>
              <a:t> is a fixed-size contiguous block of a logical address space identified by a single number, the page number.</a:t>
            </a:r>
          </a:p>
          <a:p>
            <a:r>
              <a:rPr lang="en-US" sz="2400"/>
              <a:t>A </a:t>
            </a:r>
            <a:r>
              <a:rPr lang="en-US" sz="2400" b="1"/>
              <a:t>page frame </a:t>
            </a:r>
            <a:r>
              <a:rPr lang="en-US" sz="2400"/>
              <a:t>is a fixed-size contiguous block of physical memory identified by a single number, the page frame number.</a:t>
            </a:r>
          </a:p>
          <a:p>
            <a:r>
              <a:rPr lang="en-US" sz="2400"/>
              <a:t>A </a:t>
            </a:r>
            <a:r>
              <a:rPr lang="en-US" sz="2400" b="1"/>
              <a:t>page table </a:t>
            </a:r>
            <a:r>
              <a:rPr lang="en-US" sz="2400"/>
              <a:t>is an array that keeps track of which pages of a given logical address space reside in which page frames. </a:t>
            </a:r>
          </a:p>
          <a:p>
            <a:pPr lvl="1"/>
            <a:r>
              <a:rPr lang="en-US" dirty="0"/>
              <a:t>Each page table entry corresponds to one page and contains the starting address of the frame containing the page.</a:t>
            </a:r>
          </a:p>
          <a:p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522156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F162-9FB2-45A1-9888-3553D83A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– Visualized –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7E6D-64F1-4980-95AC-2BC88A292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86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Process p1's logical address space consists of 3 pages, which are mapped to page frames 0, 1, and 6 in physical memory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726A3-0434-49C8-B660-C62469C8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64" y="2985795"/>
            <a:ext cx="2377472" cy="33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7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EAF8E-BEDC-4BCD-8638-9E3F3D2B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Recap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FB23-D7F1-4C89-8B2D-06C0B7E94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In our previous lecture (Week 6), we talked about deadlock detection, avoidance, and prevention.</a:t>
            </a:r>
          </a:p>
          <a:p>
            <a:r>
              <a:rPr lang="en-US" sz="2400"/>
              <a:t>What is the simplest explanation of a deadlock?</a:t>
            </a:r>
          </a:p>
          <a:p>
            <a:r>
              <a:rPr lang="en-US" sz="2400"/>
              <a:t>Is the Banker’s Algorithm a deadlock avoidance algorithm or a deadlock prevention algorithm?</a:t>
            </a: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1239366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8790-0D56-4DF2-9BAA-70F2E97A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– Visualized –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CBD4-8581-4BC6-BAA4-33C27098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7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Similarly, process p2's pages are mapped to frames 2 and 4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CD746-69E0-4DBD-8706-28B7FFC1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2884286"/>
            <a:ext cx="24955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25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66AD-D597-4CBE-BDFE-22EC7BC0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– Visualized – 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235BF-07B2-4561-A3EF-EF09E5F96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8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keep track of the mapping, p1's page table (PT1) has 3 entries, one for each page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B8E34-DBEB-4588-B5D4-44AAF0F0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89" y="3282589"/>
            <a:ext cx="4157222" cy="29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09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13DA-5937-42BA-96B9-8334889E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Paging – Visualized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11C97-9FDD-4314-A265-186D94696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6" y="1825625"/>
            <a:ext cx="11132598" cy="55359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Each page table entry points to the beginning of the corresponding frame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A2BCE-8F6A-43BE-A98F-C6D466E75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252" y="2514153"/>
            <a:ext cx="74009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3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8735-3B9B-4882-80D4-53A26EBC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Paging – Visualized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31C6-AD28-4009-93E6-D9E73D3C9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55" y="1825625"/>
            <a:ext cx="11833934" cy="4914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Similarly, p2's page table entries point to the 2 frames holding pages 0 and 1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7C4EC-975E-4650-B4B6-699760D9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71" y="2591968"/>
            <a:ext cx="6160502" cy="361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31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6E309-7BF1-4C0F-B1BF-2F9C4E69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Logical &amp; Physical Address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DB6A-3C03-4C06-A325-B1DD0660D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200"/>
              <a:t>The size of an address space is of the form </a:t>
            </a:r>
            <a:r>
              <a:rPr lang="en-US" sz="2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200" baseline="300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, n is the number of bits necessary to form addresses necessary for the entire space.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200"/>
              <a:t>When the address space is partitioned into pages, the page size 2</a:t>
            </a:r>
            <a:r>
              <a:rPr lang="en-US" sz="2200" baseline="30000">
                <a:cs typeface="Arial" panose="020B0604020202020204" pitchFamily="34" charset="0"/>
              </a:rPr>
              <a:t>k </a:t>
            </a:r>
            <a:r>
              <a:rPr lang="en-US" sz="2200"/>
              <a:t>, k is the number of bits needed to address every word on a page. 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2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Therefore, the number of pages is 2</a:t>
            </a:r>
            <a:r>
              <a:rPr lang="en-US" sz="2200" baseline="300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n-k</a:t>
            </a:r>
            <a:endParaRPr lang="en-CA" sz="22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200"/>
              <a:t>The partitioning of the logical address space divides the address into 2 components: </a:t>
            </a:r>
          </a:p>
          <a:p>
            <a:pPr lvl="1"/>
            <a:r>
              <a:rPr lang="en-US" sz="2200"/>
              <a:t>The higher-order n-k bits specify the page number p.</a:t>
            </a:r>
          </a:p>
          <a:p>
            <a:pPr lvl="1"/>
            <a:r>
              <a:rPr lang="en-US" sz="2200"/>
              <a:t>The lower order k bits specify the offset w within the page.</a:t>
            </a:r>
          </a:p>
          <a:p>
            <a:endParaRPr lang="en-CA" sz="2200"/>
          </a:p>
        </p:txBody>
      </p:sp>
    </p:spTree>
    <p:extLst>
      <p:ext uri="{BB962C8B-B14F-4D97-AF65-F5344CB8AC3E}">
        <p14:creationId xmlns:p14="http://schemas.microsoft.com/office/powerpoint/2010/main" val="1802036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EC219-2B29-4BE2-AAF6-744859DC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Logical &amp; Physical Address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A6329-95B0-4B21-8243-72D01D25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Physical memory is partitioned in an analogous manner.</a:t>
            </a:r>
          </a:p>
          <a:p>
            <a:pPr lvl="1"/>
            <a:r>
              <a:rPr lang="en-US" dirty="0"/>
              <a:t>With m bits in the physical address.</a:t>
            </a:r>
          </a:p>
          <a:p>
            <a:pPr lvl="2"/>
            <a:r>
              <a:rPr lang="en-US" sz="2400"/>
              <a:t>2^m total addresses can be formed.</a:t>
            </a:r>
          </a:p>
          <a:p>
            <a:r>
              <a:rPr lang="en-US" sz="2400"/>
              <a:t>The frame size must be equal to the page size and thus k bits are needed to address every work within a frame.</a:t>
            </a:r>
          </a:p>
          <a:p>
            <a:pPr lvl="1"/>
            <a:r>
              <a:rPr lang="en-US" dirty="0"/>
              <a:t>The remaining m-k bits determine the number of frames.</a:t>
            </a:r>
          </a:p>
          <a:p>
            <a:pPr marL="0" indent="0">
              <a:buNone/>
            </a:pP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704743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7F4C2-72B7-449B-8B7A-5FFDE27C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Logical &amp; Physical Address Size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031-771F-4989-A39D-4B2CA0243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An address space with an address size of 16 bits and a page size of 512 words will consist of how many pages?</a:t>
            </a:r>
          </a:p>
          <a:p>
            <a:r>
              <a:rPr lang="en-US" sz="2400"/>
              <a:t>An address consists of a 5-bit page number and a 4-bit offset. </a:t>
            </a:r>
          </a:p>
          <a:p>
            <a:pPr lvl="1"/>
            <a:r>
              <a:rPr lang="en-US" dirty="0"/>
              <a:t>What is the number of pages?</a:t>
            </a:r>
          </a:p>
          <a:p>
            <a:pPr lvl="1"/>
            <a:r>
              <a:rPr lang="en-US" dirty="0"/>
              <a:t>What is the size of the page?</a:t>
            </a:r>
          </a:p>
          <a:p>
            <a:pPr lvl="1"/>
            <a:r>
              <a:rPr lang="en-US" dirty="0"/>
              <a:t>How can the address (2,3) be denoted in binary?</a:t>
            </a:r>
          </a:p>
          <a:p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2394431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9C28C-113B-4F2E-9111-060C36B8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1883C-D520-4C75-9E6E-F69BF2BA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With paging, a logical address is broken into two components: </a:t>
            </a:r>
          </a:p>
          <a:p>
            <a:pPr lvl="1"/>
            <a:r>
              <a:rPr lang="en-US" dirty="0"/>
              <a:t>A page number p </a:t>
            </a:r>
          </a:p>
          <a:p>
            <a:pPr lvl="1"/>
            <a:r>
              <a:rPr lang="en-US" dirty="0"/>
              <a:t>An offset w within the page. </a:t>
            </a:r>
          </a:p>
          <a:p>
            <a:r>
              <a:rPr lang="en-US" sz="2400"/>
              <a:t>Similarly, a physical address is broken into two components: </a:t>
            </a:r>
          </a:p>
          <a:p>
            <a:pPr lvl="1"/>
            <a:r>
              <a:rPr lang="en-US" dirty="0"/>
              <a:t>A frame number f </a:t>
            </a:r>
          </a:p>
          <a:p>
            <a:pPr lvl="1"/>
            <a:r>
              <a:rPr lang="en-US" dirty="0"/>
              <a:t>An offset w within the frame. </a:t>
            </a:r>
          </a:p>
          <a:p>
            <a:pPr marL="0" indent="0">
              <a:buNone/>
            </a:pPr>
            <a:r>
              <a:rPr lang="en-US" sz="2400"/>
              <a:t>The notations (p, w) and (f, w) typically denote the concatenation of the two address components.</a:t>
            </a: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3444280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A7011-A3DC-426C-BF35-451B7DC0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5C5A8-818C-43EF-99BC-8496CA1A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200"/>
              <a:t>Ex: If p is 4 bits and w is 5 bits, then (2, 6) denotes the 9-bit address 0010 00110, which is the concatenation of the two components, 2 and 6, in binary.</a:t>
            </a:r>
          </a:p>
          <a:p>
            <a:r>
              <a:rPr lang="en-US" sz="2200"/>
              <a:t>The OS translates logical addresses of the form (p, w) into corresponding physical addresses (f, w):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Given a logical address (p, w), access the page table entry corresponding to page 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Read the frame number, f, of the frame containing 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Combine f with the offset w to find the physical address (f, w) corresponding to the logical address (p, w).</a:t>
            </a:r>
            <a:endParaRPr lang="en-CA" sz="2200"/>
          </a:p>
        </p:txBody>
      </p:sp>
    </p:spTree>
    <p:extLst>
      <p:ext uri="{BB962C8B-B14F-4D97-AF65-F5344CB8AC3E}">
        <p14:creationId xmlns:p14="http://schemas.microsoft.com/office/powerpoint/2010/main" val="317033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D0FE-4F96-4901-AFEF-A269D61A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Internal Fragmentation &amp; Bound Check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70F7-6198-4D87-A880-8595B46F3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Paging avoids external fragmentation by having all pages and page frames the same size so that any page fits into any frame without creating holes between frames. </a:t>
            </a:r>
          </a:p>
          <a:p>
            <a:pPr lvl="1"/>
            <a:r>
              <a:rPr lang="en-US" dirty="0"/>
              <a:t>However, the size of a program is generally not an exact multiple of the page size and thus some space remains unused at the end of the last page.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98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0DEBA-958C-4CBC-B9D2-4F7C1D88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Physical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4B2FD-8CDD-4D13-8932-CC91D965B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A computer's </a:t>
            </a:r>
            <a:r>
              <a:rPr lang="en-US" sz="2400" b="1"/>
              <a:t>physical memory (RAM) </a:t>
            </a:r>
            <a:r>
              <a:rPr lang="en-US" sz="2400"/>
              <a:t>is a hardware structure consisting of a linear sequence of words that hold a program during execution. </a:t>
            </a:r>
          </a:p>
          <a:p>
            <a:pPr lvl="1"/>
            <a:r>
              <a:rPr lang="en-US" dirty="0"/>
              <a:t>A word is a fixed-size unit of data. A typical word size is 4 bytes but can also be a single byte.</a:t>
            </a:r>
          </a:p>
          <a:p>
            <a:r>
              <a:rPr lang="en-US" sz="2400"/>
              <a:t>A physical address is an integer in the range [0 : n-1] that identifies a word in </a:t>
            </a:r>
            <a:r>
              <a:rPr lang="en-US" sz="2400" b="1"/>
              <a:t>physical memory </a:t>
            </a:r>
            <a:r>
              <a:rPr lang="en-US" sz="2400"/>
              <a:t>of size n. </a:t>
            </a:r>
          </a:p>
          <a:p>
            <a:pPr lvl="1"/>
            <a:r>
              <a:rPr lang="en-US" dirty="0"/>
              <a:t>The address comprises a fixed number of bits. </a:t>
            </a:r>
          </a:p>
          <a:p>
            <a:pPr lvl="1"/>
            <a:r>
              <a:rPr lang="en-US" dirty="0"/>
              <a:t>A memory of size n requires an address size of k bits, where</a:t>
            </a:r>
            <a:r>
              <a:rPr lang="en-US" b="1" dirty="0"/>
              <a:t> n = 2 ^ k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121791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7828E-0D36-43CE-A02E-FCB47549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Internal Fragmentation &amp; Bound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B5C64-4382-4FD6-A6FF-4F3741D1F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000"/>
              <a:t>Internal fragmentation is the loss of usable memory space due to the mismatch between the page size and the size of a program, which creates a hole at the end of the program's last page.</a:t>
            </a:r>
          </a:p>
          <a:p>
            <a:pPr lvl="1"/>
            <a:r>
              <a:rPr lang="en-US" sz="2000"/>
              <a:t>Most programs also do not need all pages of the entire logical address space and must be prevented from accessing any page not belonging to the program.</a:t>
            </a:r>
          </a:p>
          <a:p>
            <a:pPr lvl="2"/>
            <a:r>
              <a:rPr lang="en-US" dirty="0"/>
              <a:t>Some systems implement a valid-bit in each page table entry and prevent access to pages not belonging to the program. </a:t>
            </a:r>
          </a:p>
          <a:p>
            <a:pPr lvl="2"/>
            <a:r>
              <a:rPr lang="en-US" dirty="0"/>
              <a:t>However, the valid bit does not protect the unused fragment on the last partially filled page. </a:t>
            </a:r>
          </a:p>
          <a:p>
            <a:pPr lvl="2"/>
            <a:r>
              <a:rPr lang="en-US" dirty="0"/>
              <a:t>A better approach is to compare every logical address to the program size to prevent access to any memory locations not belonging to the program.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4905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BBEB9-C7E8-4835-A658-B39B429A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Segmentation &amp; Paging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3275F-9554-407E-896F-FD96AD780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With paging, all components of a program, including code, static data, the stack, and other data structures, are combined into one contiguous address space divided into fixed-size pages. </a:t>
            </a:r>
          </a:p>
          <a:p>
            <a:r>
              <a:rPr lang="en-US" sz="2400"/>
              <a:t>Since the components are of variable sizes, the boundaries between the logical components do not coincide with page boundaries. </a:t>
            </a:r>
          </a:p>
          <a:p>
            <a:r>
              <a:rPr lang="en-US" sz="2400"/>
              <a:t>The misalignment makes the sharing and the protection of logical components difficult.</a:t>
            </a:r>
          </a:p>
          <a:p>
            <a:r>
              <a:rPr lang="en-US" sz="2400" b="1"/>
              <a:t>Segmentation</a:t>
            </a:r>
            <a:r>
              <a:rPr lang="en-US" sz="2400"/>
              <a:t> addresses the problem by providing multiple logical address spaces for each process, where each segment can have a different size.</a:t>
            </a: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2724696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84270-2334-4097-9653-10638EC3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Segmentation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53B30-A8F3-4567-9770-2659D327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A </a:t>
            </a:r>
            <a:r>
              <a:rPr lang="en-US" sz="2400" b="1"/>
              <a:t>segment</a:t>
            </a:r>
            <a:r>
              <a:rPr lang="en-US" sz="2400"/>
              <a:t> is a variable-size block of a logical address space identified by a single number, the segment number.</a:t>
            </a:r>
          </a:p>
          <a:p>
            <a:pPr lvl="1"/>
            <a:r>
              <a:rPr lang="en-US" dirty="0"/>
              <a:t>With </a:t>
            </a:r>
            <a:r>
              <a:rPr lang="en-US" b="1" dirty="0"/>
              <a:t>pure segmentation </a:t>
            </a:r>
            <a:r>
              <a:rPr lang="en-US" dirty="0"/>
              <a:t>(no paging), a segment occupies a contiguous area of physical memory and is the smallest unit of data for memory management.</a:t>
            </a:r>
          </a:p>
          <a:p>
            <a:r>
              <a:rPr lang="en-US" sz="2400"/>
              <a:t>A </a:t>
            </a:r>
            <a:r>
              <a:rPr lang="en-US" sz="2400" b="1"/>
              <a:t>segment table </a:t>
            </a:r>
            <a:r>
              <a:rPr lang="en-US" sz="2400"/>
              <a:t>is an array that keeps track of which segment resides in which area of physical memory. Each entry corresponds to one segment and contains the starting address of the segment.</a:t>
            </a:r>
          </a:p>
          <a:p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2389399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8D73-5C83-4C08-AF75-8927E04E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– Visualized – 1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B15E-F719-4FD0-B4EE-5D5EA1967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17" y="1825625"/>
            <a:ext cx="11381173" cy="9353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Process p1's logical address space consists of 3 segments, which are mapped to variable-size areas in physical memory based on space availability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7456C-1D40-44F7-AF09-184EB8B3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083" y="2895892"/>
            <a:ext cx="2435833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78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4D94-EC52-4C4A-A348-FAD87920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– Visualized –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FCFD8-DCB7-45EB-8893-7772459E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43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Similarly, process p2's segments are mapped to variable-size areas in physical memory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5FF61-6549-4347-9CA1-5EF3CD7F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617" y="3063611"/>
            <a:ext cx="2144766" cy="3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30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DC5A-4175-41EE-8F63-D4C9A236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– Visualized – 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C997-8B4C-45F3-BCAF-51BEDA726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655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To keep track of the mapping, each process has a segment table (ST1 and ST2), where each entry corresponds to one of the segments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A39EF-AB1E-42AB-A7F2-78571E1F5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955" y="2849104"/>
            <a:ext cx="5168090" cy="36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27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BC15-5419-4190-BFEB-0C1DA7C9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Segmentation – Visualized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3016D-666B-4460-964A-16D5A105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655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Each segment table entry points to the beginning of the corresponding segment in physical memory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FFEAA-B8C7-410B-A5B5-FB8D2880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35" y="2838456"/>
            <a:ext cx="5994530" cy="36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7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6A972-80A7-45EB-8139-A6F8163D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3F36-C720-4409-B2FA-2E5B78AF9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Similar to paging, segmentation breaks each logical address into two components:</a:t>
            </a:r>
          </a:p>
          <a:p>
            <a:pPr lvl="1"/>
            <a:r>
              <a:rPr lang="en-US" dirty="0"/>
              <a:t>A segment number </a:t>
            </a:r>
            <a:r>
              <a:rPr lang="en-US" b="1" dirty="0"/>
              <a:t>s</a:t>
            </a:r>
            <a:r>
              <a:rPr lang="en-US" dirty="0"/>
              <a:t> and,</a:t>
            </a:r>
          </a:p>
          <a:p>
            <a:pPr lvl="1"/>
            <a:r>
              <a:rPr lang="en-US" dirty="0"/>
              <a:t>An offset </a:t>
            </a:r>
            <a:r>
              <a:rPr lang="en-US" b="1" dirty="0"/>
              <a:t>w</a:t>
            </a:r>
            <a:r>
              <a:rPr lang="en-US" dirty="0"/>
              <a:t> within the segment. </a:t>
            </a:r>
          </a:p>
          <a:p>
            <a:r>
              <a:rPr lang="en-US" sz="2400"/>
              <a:t>With an n-bit physical address, 2^n addresses can be formed.</a:t>
            </a:r>
          </a:p>
          <a:p>
            <a:pPr lvl="1"/>
            <a:r>
              <a:rPr lang="en-US" dirty="0"/>
              <a:t>If k bits are used for the offset, the 2^n-k segment numbers can be formed.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2398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C0C69-0625-40EC-987E-F04C662C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Segmentation V.S. Paging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45EA-9E83-44F5-B765-4CF2DBE8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000"/>
              <a:t>A segment table is analogous to a page table but with two important differences:</a:t>
            </a:r>
          </a:p>
          <a:p>
            <a:pPr lvl="1"/>
            <a:r>
              <a:rPr lang="en-US" sz="2000"/>
              <a:t>With paging, all pages have the same size, 2^k. Since segments have a variable size, 2^k cannot be the actual segment size but only the maximum possible segment size. </a:t>
            </a:r>
          </a:p>
          <a:p>
            <a:pPr lvl="2"/>
            <a:r>
              <a:rPr lang="en-US" dirty="0"/>
              <a:t>To prevent access to locations beyond the segment, the segment size must be kept in the segment table entry and checked when translating the address</a:t>
            </a:r>
          </a:p>
          <a:p>
            <a:pPr lvl="1"/>
            <a:r>
              <a:rPr lang="en-US" sz="2000"/>
              <a:t>With paging, the starting address of a frame can be determined from the frame number f, since all frames have a fixed size and thus all start with the address (f, 0). </a:t>
            </a:r>
          </a:p>
          <a:p>
            <a:pPr lvl="2"/>
            <a:r>
              <a:rPr lang="en-US" dirty="0"/>
              <a:t>With segmentation, no frames exist and thus a segment table entry must contain the complete starting address of the segment, rather than just the segment number 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3398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05213-DB31-4BD7-A5F2-00CDEE32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Segmentation With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09D26-6D7A-4838-8312-5686F333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The main advantage of segmentation is the ability to create multiple variable-size address spaces. </a:t>
            </a:r>
          </a:p>
          <a:p>
            <a:r>
              <a:rPr lang="en-US" sz="2400"/>
              <a:t>The main advantage of paging is the ability to place any page into any frame in memory. </a:t>
            </a:r>
          </a:p>
          <a:p>
            <a:r>
              <a:rPr lang="en-US" sz="2400"/>
              <a:t>To gain the advantages of both, segmentation can be combined with paging.</a:t>
            </a: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278648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17045-5EE9-411D-BB83-80C0BBE4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Logical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73DDF-86C3-4BD1-B9E2-09656C7F1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000"/>
              <a:t>During program development, the starting address of a program in physical memory is unknown. </a:t>
            </a:r>
          </a:p>
          <a:p>
            <a:pPr lvl="1"/>
            <a:r>
              <a:rPr lang="en-US" sz="2000"/>
              <a:t>To facilitate program development and the sharing of physical memory, the concept of a logical address space is employed.</a:t>
            </a:r>
          </a:p>
          <a:p>
            <a:r>
              <a:rPr lang="en-US" sz="2000"/>
              <a:t>A logical address space is an abstraction of physical memory, consisting of a sequence of imaginary memory locations in a range [0 : m-1], where m is the size of the logical address space.</a:t>
            </a:r>
          </a:p>
          <a:p>
            <a:r>
              <a:rPr lang="en-US" sz="2000"/>
              <a:t>A logical address is an integer in the range [0 : m-1] that identifies a word in a logical address space. </a:t>
            </a:r>
          </a:p>
          <a:p>
            <a:pPr lvl="1"/>
            <a:r>
              <a:rPr lang="en-US" sz="2000"/>
              <a:t>Prior to execution, a logical address space is mapped to a portion of physical memory and the program is copied into the corresponding locations.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68249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4EF8C-7F7C-46DF-BDB2-1EE6AC39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Segmentation With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23C87-23BE-415B-8B75-D310872A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1700"/>
              <a:t>The logical address space consists of multiple variable-size segments but each segment is divided into fixed-size pages. </a:t>
            </a:r>
          </a:p>
          <a:p>
            <a:r>
              <a:rPr lang="en-US" sz="1700"/>
              <a:t>A logical address is then divided into 3 components: </a:t>
            </a:r>
          </a:p>
          <a:p>
            <a:pPr lvl="1"/>
            <a:r>
              <a:rPr lang="en-US" sz="1700"/>
              <a:t>a segment number s, </a:t>
            </a:r>
          </a:p>
          <a:p>
            <a:pPr lvl="1"/>
            <a:r>
              <a:rPr lang="en-US" sz="1700"/>
              <a:t>a page number p, </a:t>
            </a:r>
          </a:p>
          <a:p>
            <a:pPr lvl="1"/>
            <a:r>
              <a:rPr lang="en-US" sz="1700"/>
              <a:t>and an offset w within the page. </a:t>
            </a:r>
          </a:p>
          <a:p>
            <a:r>
              <a:rPr lang="en-US" sz="1700"/>
              <a:t>A physical address is divided into 2 components as before: </a:t>
            </a:r>
          </a:p>
          <a:p>
            <a:pPr lvl="1"/>
            <a:r>
              <a:rPr lang="en-US" sz="1700"/>
              <a:t>a frame number f,</a:t>
            </a:r>
          </a:p>
          <a:p>
            <a:pPr lvl="1"/>
            <a:r>
              <a:rPr lang="en-US" sz="1700"/>
              <a:t>an offset w within the frame.</a:t>
            </a:r>
          </a:p>
          <a:p>
            <a:r>
              <a:rPr lang="en-US" sz="1700"/>
              <a:t>Every process has one segment table where each entry points to a page table corresponding to one of the segments and each page table entry points to a page frame.</a:t>
            </a:r>
            <a:endParaRPr lang="en-CA" sz="1700"/>
          </a:p>
        </p:txBody>
      </p:sp>
    </p:spTree>
    <p:extLst>
      <p:ext uri="{BB962C8B-B14F-4D97-AF65-F5344CB8AC3E}">
        <p14:creationId xmlns:p14="http://schemas.microsoft.com/office/powerpoint/2010/main" val="2963831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0D45B-20A2-4142-B88C-7D0C4214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Summary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F7AD4-81B4-40B2-970F-BE967B09A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What is the difference between the physical and logical address space?</a:t>
            </a:r>
          </a:p>
          <a:p>
            <a:r>
              <a:rPr lang="en-US" sz="2400"/>
              <a:t>How does the first fit memory allocation algorithm work?</a:t>
            </a:r>
          </a:p>
          <a:p>
            <a:r>
              <a:rPr lang="en-US" sz="2400"/>
              <a:t>How does the worst fit memory allocation algorithm work?</a:t>
            </a:r>
          </a:p>
          <a:p>
            <a:pPr lvl="1"/>
            <a:r>
              <a:rPr lang="en-US" dirty="0"/>
              <a:t>What are some advantages/disadvantages of the worst fit memory allocation algorithm?</a:t>
            </a:r>
          </a:p>
          <a:p>
            <a:r>
              <a:rPr lang="en-US" sz="2400"/>
              <a:t>How does the best fit memory allocation work?</a:t>
            </a:r>
          </a:p>
          <a:p>
            <a:r>
              <a:rPr lang="en-US" sz="2400"/>
              <a:t>How does the next fit memory allocation algorithm work?</a:t>
            </a:r>
          </a:p>
          <a:p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2326606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A96-D810-4089-8111-F253669D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Report Details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EE7B9-5B3B-4442-84E6-AF1D52F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946" y="2897242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The report contains two components: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You must submit a one-page proposal (not graded) by the 19</a:t>
            </a:r>
            <a:r>
              <a:rPr lang="en-US" sz="1700" baseline="30000" dirty="0"/>
              <a:t>th</a:t>
            </a:r>
            <a:r>
              <a:rPr lang="en-US" sz="1700" dirty="0"/>
              <a:t> of March. Once your proposal is approved you can move on to writing your report (or recording your presentation). The proposal can be as short as two paragraphs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You must submit a 1200-word report on an existing operating system. You can include: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700" dirty="0"/>
              <a:t>An in-depth investigation of algorithms relating to operating systems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700" dirty="0"/>
              <a:t>A study of how a certain operating system was implemented</a:t>
            </a:r>
          </a:p>
          <a:p>
            <a:r>
              <a:rPr lang="en-US" sz="1700" dirty="0"/>
              <a:t>Alternatively, you can choose to submit your report in presentation format. </a:t>
            </a:r>
          </a:p>
          <a:p>
            <a:pPr lvl="1"/>
            <a:r>
              <a:rPr lang="en-US" sz="1700" dirty="0"/>
              <a:t>10–12-minute video (minimum-maximum) in presentation format with visualizations to explain certain algorithms.</a:t>
            </a:r>
          </a:p>
          <a:p>
            <a:pPr lvl="2"/>
            <a:r>
              <a:rPr lang="en-US" sz="1700" dirty="0"/>
              <a:t>The presentation video needs to be in tip top shape. Ask yourself the question: if you had a YouTube channel would you post this video?</a:t>
            </a:r>
          </a:p>
          <a:p>
            <a:pPr marL="1371600" lvl="2" indent="-457200">
              <a:buFont typeface="+mj-lt"/>
              <a:buAutoNum type="arabicPeriod"/>
            </a:pPr>
            <a:endParaRPr lang="en-US" sz="1700" dirty="0"/>
          </a:p>
          <a:p>
            <a:pPr marL="914400" lvl="1" indent="-457200">
              <a:buFont typeface="+mj-lt"/>
              <a:buAutoNum type="arabicPeriod"/>
            </a:pPr>
            <a:endParaRPr lang="en-US" sz="1700" dirty="0"/>
          </a:p>
          <a:p>
            <a:pPr lvl="1"/>
            <a:endParaRPr lang="en-CA" sz="1700" dirty="0"/>
          </a:p>
        </p:txBody>
      </p:sp>
    </p:spTree>
    <p:extLst>
      <p:ext uri="{BB962C8B-B14F-4D97-AF65-F5344CB8AC3E}">
        <p14:creationId xmlns:p14="http://schemas.microsoft.com/office/powerpoint/2010/main" val="914623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0F8F7-AF77-4F83-8908-7BE99C222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FFFFFF"/>
                </a:solidFill>
              </a:rPr>
              <a:t>Report Details –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31503-54A9-4AB9-AAC9-5FA909C5D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200" dirty="0"/>
              <a:t>Here is a sample topic: </a:t>
            </a:r>
          </a:p>
          <a:p>
            <a:pPr lvl="1"/>
            <a:r>
              <a:rPr lang="en-US" sz="2200" dirty="0"/>
              <a:t>The Apollo 11 mission had a computer on board named the Apollo Guidance Computer (ACG).</a:t>
            </a:r>
          </a:p>
          <a:p>
            <a:pPr lvl="1"/>
            <a:r>
              <a:rPr lang="en-US" sz="2200" dirty="0"/>
              <a:t>My report/presentation will cover the details of the operation system including:</a:t>
            </a:r>
          </a:p>
          <a:p>
            <a:pPr lvl="2"/>
            <a:r>
              <a:rPr lang="en-US" sz="2200" dirty="0"/>
              <a:t>The scheduling algorithm used. </a:t>
            </a:r>
          </a:p>
          <a:p>
            <a:pPr lvl="2"/>
            <a:r>
              <a:rPr lang="en-US" sz="2200" dirty="0"/>
              <a:t>How memory is allocated.</a:t>
            </a:r>
          </a:p>
          <a:p>
            <a:pPr lvl="2"/>
            <a:r>
              <a:rPr lang="en-US" sz="2200" dirty="0"/>
              <a:t>The history of the operating system and the background details.</a:t>
            </a:r>
          </a:p>
          <a:p>
            <a:pPr lvl="2"/>
            <a:r>
              <a:rPr lang="en-US" sz="2200" dirty="0"/>
              <a:t>The specifications and details of the AGC and how they impacted the operating system.</a:t>
            </a: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3898367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59C71-D1F5-42CD-8F60-06B880B5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Report Details – Example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2167-970A-4D49-90DF-A8C64C20E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CA" sz="2400">
                <a:hlinkClick r:id="rId2"/>
              </a:rPr>
              <a:t>https://www.youtube.com/watch?v=UmzsWxPLIOo</a:t>
            </a:r>
            <a:r>
              <a:rPr lang="en-CA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115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0B69-0F23-415B-B525-4398D9E5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V.S Physical Memory – Visualization -1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F1382-FAF9-4400-B443-D087BEA0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055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computer system has a single physical memory consisting of n words addressed by fixed-size physical addresses in the range [0 : n-1]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BFADE-F0B9-4847-95AD-9FCB3389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205" y="2818701"/>
            <a:ext cx="1521590" cy="37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4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7E48-48C3-4302-846D-91D6AAAE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V.S Physical Memory – Visualization -2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35186-292F-4412-98EB-550B890D7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59" y="1825625"/>
            <a:ext cx="11358693" cy="9762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facilitate program development and program loading, multiple logical address spaces are provided with possibly different address ranges [0 : m-1]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0888-5DB6-4969-A40A-6ACCCA3D5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93" y="2936860"/>
            <a:ext cx="3399024" cy="36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7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3249-3478-4278-A5F1-73F4B594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V.S Physical Memory – Visualization -3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5C12-229D-40F0-8255-A1835FABE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87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occupied portion of each logical address space is kept on disk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5C3CB-53B5-4163-9D43-22B9A3D2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545" y="2756478"/>
            <a:ext cx="3594910" cy="36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5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CABD94-355A-4AA9-A81B-8A895CF2D0D0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7F674957A2794AAA3485D363A83097" ma:contentTypeVersion="12" ma:contentTypeDescription="Create a new document." ma:contentTypeScope="" ma:versionID="91f62b3c4bbdc1cb42b042d5d31c665d">
  <xsd:schema xmlns:xsd="http://www.w3.org/2001/XMLSchema" xmlns:xs="http://www.w3.org/2001/XMLSchema" xmlns:p="http://schemas.microsoft.com/office/2006/metadata/properties" xmlns:ns3="a4a27f17-d609-4dec-ad76-8ee790905f67" xmlns:ns4="19ab2e2b-bcb2-4f08-a38c-8783603e134e" targetNamespace="http://schemas.microsoft.com/office/2006/metadata/properties" ma:root="true" ma:fieldsID="e5c23517bdb8ef6bde52905214cdbf3d" ns3:_="" ns4:_="">
    <xsd:import namespace="a4a27f17-d609-4dec-ad76-8ee790905f67"/>
    <xsd:import namespace="19ab2e2b-bcb2-4f08-a38c-8783603e13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27f17-d609-4dec-ad76-8ee790905f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ab2e2b-bcb2-4f08-a38c-8783603e134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E0FBC8-14FF-415C-AE77-555B7ED67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27f17-d609-4dec-ad76-8ee790905f67"/>
    <ds:schemaRef ds:uri="19ab2e2b-bcb2-4f08-a38c-8783603e13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2AE54C-5BF4-40FD-A8DC-C8A7CF1706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DFFED6-8CEE-4811-A660-4267B6D54A53}">
  <ds:schemaRefs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a4a27f17-d609-4dec-ad76-8ee790905f67"/>
    <ds:schemaRef ds:uri="http://schemas.microsoft.com/office/infopath/2007/PartnerControls"/>
    <ds:schemaRef ds:uri="19ab2e2b-bcb2-4f08-a38c-8783603e134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3836</Words>
  <Application>Microsoft Office PowerPoint</Application>
  <PresentationFormat>Widescreen</PresentationFormat>
  <Paragraphs>262</Paragraphs>
  <Slides>64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COIS 3320: Fundamentals of Operating Systems</vt:lpstr>
      <vt:lpstr>Overview</vt:lpstr>
      <vt:lpstr>Announcements/Reminders</vt:lpstr>
      <vt:lpstr>Recap</vt:lpstr>
      <vt:lpstr>Physical Memory</vt:lpstr>
      <vt:lpstr>Logical Memory</vt:lpstr>
      <vt:lpstr>Logical V.S Physical Memory – Visualization -1</vt:lpstr>
      <vt:lpstr>Logical V.S Physical Memory – Visualization -2</vt:lpstr>
      <vt:lpstr>Logical V.S Physical Memory – Visualization -3</vt:lpstr>
      <vt:lpstr>Logical V.S Physical Memory – Visualization -4</vt:lpstr>
      <vt:lpstr>Logical V.S Physical Memory – Visualization -5</vt:lpstr>
      <vt:lpstr>Program Transformations</vt:lpstr>
      <vt:lpstr>Program Transformations – Visualization – 1 </vt:lpstr>
      <vt:lpstr>Program Transformations – Visualization – 2</vt:lpstr>
      <vt:lpstr>Program Transformations – Visualization – 3</vt:lpstr>
      <vt:lpstr>Program Transformations – Visualization – 4</vt:lpstr>
      <vt:lpstr>Program Transformations – Visualization – 5</vt:lpstr>
      <vt:lpstr>Relocation &amp; Address Binding</vt:lpstr>
      <vt:lpstr>Relocation &amp; Address Binding</vt:lpstr>
      <vt:lpstr>Static V.S. Dynamic Relocation – Visualization -1</vt:lpstr>
      <vt:lpstr>Static V.S. Dynamic Relocation – Visualization -2</vt:lpstr>
      <vt:lpstr>Static V.S. Dynamic Relocation – Visualization -3</vt:lpstr>
      <vt:lpstr>Static V.S. Dynamic Relocation – Visualization - 4</vt:lpstr>
      <vt:lpstr>Static V.S. Dynamic Relocation – Visualization - 5</vt:lpstr>
      <vt:lpstr>Static V.S. Dynamic Relocation – Visualization - 6</vt:lpstr>
      <vt:lpstr>Relocation Registers</vt:lpstr>
      <vt:lpstr>Free Space Management</vt:lpstr>
      <vt:lpstr>Free Space Management</vt:lpstr>
      <vt:lpstr>First Fit</vt:lpstr>
      <vt:lpstr>Next Fit</vt:lpstr>
      <vt:lpstr>Next Fit</vt:lpstr>
      <vt:lpstr>Best Fit</vt:lpstr>
      <vt:lpstr>Worst Fit</vt:lpstr>
      <vt:lpstr>Managing Insufficient Memory</vt:lpstr>
      <vt:lpstr>Swapping &amp; Memory Compaction</vt:lpstr>
      <vt:lpstr>Dynamic Linking</vt:lpstr>
      <vt:lpstr>Dynamic Sharing</vt:lpstr>
      <vt:lpstr>Paging</vt:lpstr>
      <vt:lpstr>Paging – Visualized – 1</vt:lpstr>
      <vt:lpstr>Paging – Visualized – 2</vt:lpstr>
      <vt:lpstr>Paging – Visualized – 3</vt:lpstr>
      <vt:lpstr>Paging – Visualized – 4</vt:lpstr>
      <vt:lpstr>Paging – Visualized – 5</vt:lpstr>
      <vt:lpstr>Logical &amp; Physical Address Size</vt:lpstr>
      <vt:lpstr>Logical &amp; Physical Address Size</vt:lpstr>
      <vt:lpstr>Logical &amp; Physical Address Size Examples</vt:lpstr>
      <vt:lpstr>Address Translation</vt:lpstr>
      <vt:lpstr>Address Translation</vt:lpstr>
      <vt:lpstr>Internal Fragmentation &amp; Bound Check</vt:lpstr>
      <vt:lpstr>Internal Fragmentation &amp; Bound Check</vt:lpstr>
      <vt:lpstr>Segmentation &amp; Paging</vt:lpstr>
      <vt:lpstr>Segmentation</vt:lpstr>
      <vt:lpstr>Segmentation – Visualized – 1 </vt:lpstr>
      <vt:lpstr>Segmentation – Visualized – 2</vt:lpstr>
      <vt:lpstr>Segmentation – Visualized – 3</vt:lpstr>
      <vt:lpstr>Segmentation – Visualized – 4</vt:lpstr>
      <vt:lpstr>Address Translation</vt:lpstr>
      <vt:lpstr>Segmentation V.S. Paging</vt:lpstr>
      <vt:lpstr>Segmentation With Paging</vt:lpstr>
      <vt:lpstr>Segmentation With Paging</vt:lpstr>
      <vt:lpstr>Summary</vt:lpstr>
      <vt:lpstr>Report Details</vt:lpstr>
      <vt:lpstr>Report Details – Example</vt:lpstr>
      <vt:lpstr>Report Details – Example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COIS 3320: Fundamentals of Operating Systems</dc:title>
  <dc:creator>Alaadin Addas</dc:creator>
  <cp:lastModifiedBy>Alaadin Addas</cp:lastModifiedBy>
  <cp:revision>7</cp:revision>
  <dcterms:created xsi:type="dcterms:W3CDTF">2021-03-12T02:02:00Z</dcterms:created>
  <dcterms:modified xsi:type="dcterms:W3CDTF">2021-03-12T17:31:41Z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0x010100E47F674957A2794AAA3485D363A83097</vt:lpwstr>
  </property>
</Properties>
</file>